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
  </p:notesMasterIdLst>
  <p:sldIdLst>
    <p:sldId id="257" r:id="rId2"/>
    <p:sldId id="258" r:id="rId3"/>
    <p:sldId id="259" r:id="rId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4" d="100"/>
          <a:sy n="84" d="100"/>
        </p:scale>
        <p:origin x="-1402" y="-6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DE9914F-4CFE-4229-AB43-14FF4FEAEBE2}" type="datetimeFigureOut">
              <a:rPr lang="en-US" smtClean="0"/>
              <a:pPr/>
              <a:t>8/2/2011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C0704D1-42C2-4EED-A1E4-41A0962436A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79E8E43-4D82-7D41-BF81-9E54181625FC}"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79E8E43-4D82-7D41-BF81-9E54181625FC}"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79E8E43-4D82-7D41-BF81-9E54181625FC}" type="slidenum">
              <a:rPr lang="en-US" smtClean="0"/>
              <a:pPr/>
              <a:t>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71DBC5F-20C8-4FA9-984A-4542D2494CD7}" type="datetimeFigureOut">
              <a:rPr lang="en-US" smtClean="0"/>
              <a:pPr/>
              <a:t>8/2/2011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3FF5C7-4D9F-48F8-8B4D-0FE5D1EE29D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1DBC5F-20C8-4FA9-984A-4542D2494CD7}" type="datetimeFigureOut">
              <a:rPr lang="en-US" smtClean="0"/>
              <a:pPr/>
              <a:t>8/2/2011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3FF5C7-4D9F-48F8-8B4D-0FE5D1EE29D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1DBC5F-20C8-4FA9-984A-4542D2494CD7}" type="datetimeFigureOut">
              <a:rPr lang="en-US" smtClean="0"/>
              <a:pPr/>
              <a:t>8/2/2011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3FF5C7-4D9F-48F8-8B4D-0FE5D1EE29D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1DBC5F-20C8-4FA9-984A-4542D2494CD7}" type="datetimeFigureOut">
              <a:rPr lang="en-US" smtClean="0"/>
              <a:pPr/>
              <a:t>8/2/2011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3FF5C7-4D9F-48F8-8B4D-0FE5D1EE29D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71DBC5F-20C8-4FA9-984A-4542D2494CD7}" type="datetimeFigureOut">
              <a:rPr lang="en-US" smtClean="0"/>
              <a:pPr/>
              <a:t>8/2/2011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3FF5C7-4D9F-48F8-8B4D-0FE5D1EE29D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71DBC5F-20C8-4FA9-984A-4542D2494CD7}" type="datetimeFigureOut">
              <a:rPr lang="en-US" smtClean="0"/>
              <a:pPr/>
              <a:t>8/2/2011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3FF5C7-4D9F-48F8-8B4D-0FE5D1EE29D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71DBC5F-20C8-4FA9-984A-4542D2494CD7}" type="datetimeFigureOut">
              <a:rPr lang="en-US" smtClean="0"/>
              <a:pPr/>
              <a:t>8/2/2011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43FF5C7-4D9F-48F8-8B4D-0FE5D1EE29D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71DBC5F-20C8-4FA9-984A-4542D2494CD7}" type="datetimeFigureOut">
              <a:rPr lang="en-US" smtClean="0"/>
              <a:pPr/>
              <a:t>8/2/2011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43FF5C7-4D9F-48F8-8B4D-0FE5D1EE29D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1DBC5F-20C8-4FA9-984A-4542D2494CD7}" type="datetimeFigureOut">
              <a:rPr lang="en-US" smtClean="0"/>
              <a:pPr/>
              <a:t>8/2/2011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43FF5C7-4D9F-48F8-8B4D-0FE5D1EE29D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1DBC5F-20C8-4FA9-984A-4542D2494CD7}" type="datetimeFigureOut">
              <a:rPr lang="en-US" smtClean="0"/>
              <a:pPr/>
              <a:t>8/2/2011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3FF5C7-4D9F-48F8-8B4D-0FE5D1EE29D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1DBC5F-20C8-4FA9-984A-4542D2494CD7}" type="datetimeFigureOut">
              <a:rPr lang="en-US" smtClean="0"/>
              <a:pPr/>
              <a:t>8/2/2011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3FF5C7-4D9F-48F8-8B4D-0FE5D1EE29D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1DBC5F-20C8-4FA9-984A-4542D2494CD7}" type="datetimeFigureOut">
              <a:rPr lang="en-US" smtClean="0"/>
              <a:pPr/>
              <a:t>8/2/2011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3FF5C7-4D9F-48F8-8B4D-0FE5D1EE29D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hyperlink" Target="http://www.juliedymon.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rot="10800000">
            <a:off x="3411473" y="1899979"/>
            <a:ext cx="5357153" cy="4732"/>
          </a:xfrm>
          <a:prstGeom prst="line">
            <a:avLst/>
          </a:prstGeom>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ctrTitle" idx="4294967295"/>
          </p:nvPr>
        </p:nvSpPr>
        <p:spPr>
          <a:xfrm>
            <a:off x="2" y="744537"/>
            <a:ext cx="3819525" cy="781051"/>
          </a:xfrm>
        </p:spPr>
        <p:txBody>
          <a:bodyPr>
            <a:normAutofit/>
          </a:bodyPr>
          <a:lstStyle/>
          <a:p>
            <a:r>
              <a:rPr lang="en-US" sz="4000" dirty="0" smtClean="0">
                <a:solidFill>
                  <a:schemeClr val="bg1"/>
                </a:solidFill>
              </a:rPr>
              <a:t>Featured Alumna</a:t>
            </a:r>
            <a:endParaRPr lang="en-US" sz="4000" dirty="0">
              <a:solidFill>
                <a:schemeClr val="bg1"/>
              </a:solidFill>
            </a:endParaRPr>
          </a:p>
        </p:txBody>
      </p:sp>
      <p:sp>
        <p:nvSpPr>
          <p:cNvPr id="11" name="Title 1"/>
          <p:cNvSpPr txBox="1">
            <a:spLocks/>
          </p:cNvSpPr>
          <p:nvPr/>
        </p:nvSpPr>
        <p:spPr>
          <a:xfrm>
            <a:off x="3429001" y="4953000"/>
            <a:ext cx="5382607" cy="1676400"/>
          </a:xfrm>
          <a:prstGeom prst="rect">
            <a:avLst/>
          </a:prstGeom>
        </p:spPr>
        <p:txBody>
          <a:bodyPr vert="horz" lIns="91440" tIns="45720" rIns="91440" bIns="45720" rtlCol="0" anchor="t" anchorCtr="0">
            <a:noAutofit/>
          </a:bodyPr>
          <a:lstStyle/>
          <a:p>
            <a:r>
              <a:rPr lang="en-US" dirty="0" smtClean="0"/>
              <a:t>The site also displays my technical skill in website development and design.  For ideas, do some Google searches by author (ask friends and professors for their site addresses) and view as many online portfolios as you can to start formulating your own ideas of what works and what doesn’t work in any given profile.</a:t>
            </a:r>
          </a:p>
          <a:p>
            <a:endParaRPr lang="en-US" sz="1700" dirty="0">
              <a:solidFill>
                <a:schemeClr val="bg1"/>
              </a:solidFill>
            </a:endParaRPr>
          </a:p>
        </p:txBody>
      </p:sp>
      <p:sp>
        <p:nvSpPr>
          <p:cNvPr id="17" name="Rectangle 16"/>
          <p:cNvSpPr/>
          <p:nvPr/>
        </p:nvSpPr>
        <p:spPr>
          <a:xfrm>
            <a:off x="1" y="1"/>
            <a:ext cx="9144000" cy="821144"/>
          </a:xfrm>
          <a:prstGeom prst="rect">
            <a:avLst/>
          </a:prstGeom>
          <a:gradFill flip="none" rotWithShape="1">
            <a:gsLst>
              <a:gs pos="0">
                <a:schemeClr val="tx2">
                  <a:lumMod val="90000"/>
                </a:schemeClr>
              </a:gs>
              <a:gs pos="52000">
                <a:srgbClr val="FFFFFF"/>
              </a:gs>
              <a:gs pos="100000">
                <a:schemeClr val="tx2">
                  <a:lumMod val="7500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8" name="Picture 17" descr="UMW monogram linear.png"/>
          <p:cNvPicPr>
            <a:picLocks noChangeAspect="1"/>
          </p:cNvPicPr>
          <p:nvPr/>
        </p:nvPicPr>
        <p:blipFill>
          <a:blip r:embed="rId3" cstate="print">
            <a:clrChange>
              <a:clrFrom>
                <a:srgbClr val="FFFFFF"/>
              </a:clrFrom>
              <a:clrTo>
                <a:srgbClr val="FFFFFF">
                  <a:alpha val="0"/>
                </a:srgbClr>
              </a:clrTo>
            </a:clrChange>
          </a:blip>
          <a:stretch>
            <a:fillRect/>
          </a:stretch>
        </p:blipFill>
        <p:spPr>
          <a:xfrm>
            <a:off x="509729" y="165616"/>
            <a:ext cx="2090282" cy="477187"/>
          </a:xfrm>
          <a:prstGeom prst="rect">
            <a:avLst/>
          </a:prstGeom>
        </p:spPr>
      </p:pic>
      <p:sp>
        <p:nvSpPr>
          <p:cNvPr id="19" name="Title 1"/>
          <p:cNvSpPr txBox="1">
            <a:spLocks/>
          </p:cNvSpPr>
          <p:nvPr/>
        </p:nvSpPr>
        <p:spPr>
          <a:xfrm>
            <a:off x="3576374" y="155173"/>
            <a:ext cx="6329627" cy="733827"/>
          </a:xfrm>
          <a:prstGeom prst="rect">
            <a:avLst/>
          </a:prstGeom>
        </p:spPr>
        <p:txBody>
          <a:bodyPr vert="horz" lIns="91440" tIns="45720" rIns="91440" bIns="45720" rtlCol="0" anchor="b" anchorCtr="0">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4200" i="0" u="none" strike="noStrike" kern="1200" cap="none" spc="0" normalizeH="0" baseline="0" noProof="0" dirty="0" smtClean="0">
                <a:ln>
                  <a:noFill/>
                </a:ln>
                <a:solidFill>
                  <a:schemeClr val="tx2"/>
                </a:solidFill>
                <a:uLnTx/>
                <a:uFillTx/>
                <a:latin typeface="Times"/>
                <a:ea typeface="+mj-ea"/>
                <a:cs typeface="Times"/>
              </a:rPr>
              <a:t>CAREER</a:t>
            </a:r>
            <a:r>
              <a:rPr kumimoji="0" lang="en-US" sz="4200" i="0" u="none" strike="noStrike" kern="1200" cap="none" spc="0" normalizeH="0" noProof="0" dirty="0" smtClean="0">
                <a:ln>
                  <a:noFill/>
                </a:ln>
                <a:solidFill>
                  <a:schemeClr val="tx2"/>
                </a:solidFill>
                <a:uLnTx/>
                <a:uFillTx/>
                <a:latin typeface="Times"/>
                <a:ea typeface="+mj-ea"/>
                <a:cs typeface="Times"/>
              </a:rPr>
              <a:t> SERVICES</a:t>
            </a:r>
            <a:endParaRPr kumimoji="0" lang="en-US" sz="4200" i="0" u="none" strike="noStrike" kern="1200" cap="none" spc="0" normalizeH="0" baseline="0" noProof="0" dirty="0">
              <a:ln>
                <a:noFill/>
              </a:ln>
              <a:solidFill>
                <a:schemeClr val="tx2"/>
              </a:solidFill>
              <a:uLnTx/>
              <a:uFillTx/>
              <a:latin typeface="Times"/>
              <a:ea typeface="+mj-ea"/>
              <a:cs typeface="Times"/>
            </a:endParaRPr>
          </a:p>
        </p:txBody>
      </p:sp>
      <p:sp>
        <p:nvSpPr>
          <p:cNvPr id="21" name="Title 1"/>
          <p:cNvSpPr txBox="1">
            <a:spLocks/>
          </p:cNvSpPr>
          <p:nvPr/>
        </p:nvSpPr>
        <p:spPr>
          <a:xfrm>
            <a:off x="3887324" y="2079523"/>
            <a:ext cx="4910328" cy="411588"/>
          </a:xfrm>
          <a:prstGeom prst="rect">
            <a:avLst/>
          </a:prstGeom>
        </p:spPr>
        <p:txBody>
          <a:bodyPr vert="horz" lIns="91440" tIns="45720" rIns="91440" bIns="45720" rtlCol="0" anchor="b" anchorCtr="0">
            <a:normAutofit fontScale="92500" lnSpcReduction="10000"/>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smtClean="0">
                <a:ln>
                  <a:noFill/>
                </a:ln>
                <a:solidFill>
                  <a:schemeClr val="bg1"/>
                </a:solidFill>
                <a:effectLst>
                  <a:outerShdw blurRad="50800" dist="50800" dir="2700000" algn="tl" rotWithShape="0">
                    <a:schemeClr val="bg1">
                      <a:alpha val="30000"/>
                    </a:schemeClr>
                  </a:outerShdw>
                </a:effectLst>
                <a:uLnTx/>
                <a:uFillTx/>
                <a:latin typeface="+mj-lt"/>
                <a:ea typeface="+mj-ea"/>
                <a:cs typeface="+mj-cs"/>
              </a:rPr>
              <a:t>B.A., </a:t>
            </a:r>
            <a:r>
              <a:rPr lang="en-US" sz="2400" b="1" dirty="0" smtClean="0">
                <a:solidFill>
                  <a:schemeClr val="bg1"/>
                </a:solidFill>
                <a:effectLst>
                  <a:outerShdw blurRad="50800" dist="50800" dir="2700000" algn="tl" rotWithShape="0">
                    <a:schemeClr val="bg1">
                      <a:alpha val="30000"/>
                    </a:schemeClr>
                  </a:outerShdw>
                </a:effectLst>
                <a:latin typeface="+mj-lt"/>
                <a:ea typeface="+mj-ea"/>
                <a:cs typeface="+mj-cs"/>
              </a:rPr>
              <a:t>Psychology</a:t>
            </a:r>
            <a:endParaRPr kumimoji="0" lang="en-US" sz="2400" b="1" i="0" u="none" strike="noStrike" kern="1200" cap="none" spc="0" normalizeH="0" baseline="0" noProof="0" dirty="0">
              <a:ln>
                <a:noFill/>
              </a:ln>
              <a:solidFill>
                <a:schemeClr val="bg1"/>
              </a:solidFill>
              <a:effectLst>
                <a:outerShdw blurRad="50800" dist="50800" dir="2700000" algn="tl" rotWithShape="0">
                  <a:schemeClr val="bg1">
                    <a:alpha val="30000"/>
                  </a:schemeClr>
                </a:outerShdw>
              </a:effectLst>
              <a:uLnTx/>
              <a:uFillTx/>
              <a:latin typeface="+mj-lt"/>
              <a:ea typeface="+mj-ea"/>
              <a:cs typeface="+mj-cs"/>
            </a:endParaRPr>
          </a:p>
        </p:txBody>
      </p:sp>
      <p:pic>
        <p:nvPicPr>
          <p:cNvPr id="14" name="Picture 13" descr="Julie bio pic.jpg"/>
          <p:cNvPicPr>
            <a:picLocks noChangeAspect="1"/>
          </p:cNvPicPr>
          <p:nvPr/>
        </p:nvPicPr>
        <p:blipFill>
          <a:blip r:embed="rId4" cstate="print"/>
          <a:stretch>
            <a:fillRect/>
          </a:stretch>
        </p:blipFill>
        <p:spPr>
          <a:xfrm>
            <a:off x="4747721" y="2209800"/>
            <a:ext cx="2491279" cy="2392680"/>
          </a:xfrm>
          <a:prstGeom prst="rect">
            <a:avLst/>
          </a:prstGeom>
          <a:ln w="228600" cap="sq" cmpd="thickThin">
            <a:solidFill>
              <a:srgbClr val="000000"/>
            </a:solidFill>
            <a:prstDash val="solid"/>
            <a:miter lim="800000"/>
          </a:ln>
          <a:effectLst>
            <a:innerShdw blurRad="76200">
              <a:srgbClr val="000000"/>
            </a:innerShdw>
          </a:effectLst>
        </p:spPr>
      </p:pic>
      <p:sp>
        <p:nvSpPr>
          <p:cNvPr id="16" name="Title 1"/>
          <p:cNvSpPr txBox="1">
            <a:spLocks/>
          </p:cNvSpPr>
          <p:nvPr/>
        </p:nvSpPr>
        <p:spPr>
          <a:xfrm>
            <a:off x="2" y="1066800"/>
            <a:ext cx="3428998" cy="12192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smtClean="0">
                <a:ln>
                  <a:noFill/>
                </a:ln>
                <a:solidFill>
                  <a:schemeClr val="tx1"/>
                </a:solidFill>
                <a:effectLst/>
                <a:uLnTx/>
                <a:uFillTx/>
                <a:latin typeface="+mj-lt"/>
                <a:ea typeface="+mj-ea"/>
                <a:cs typeface="+mj-cs"/>
              </a:rPr>
              <a:t>Alumni Corner ~ Best Practices:</a:t>
            </a:r>
            <a:br>
              <a:rPr kumimoji="0" lang="en-US" sz="3200" b="0" i="0" u="none" strike="noStrike" kern="1200" cap="none" spc="0" normalizeH="0" baseline="0" noProof="0" smtClean="0">
                <a:ln>
                  <a:noFill/>
                </a:ln>
                <a:solidFill>
                  <a:schemeClr val="tx1"/>
                </a:solidFill>
                <a:effectLst/>
                <a:uLnTx/>
                <a:uFillTx/>
                <a:latin typeface="+mj-lt"/>
                <a:ea typeface="+mj-ea"/>
                <a:cs typeface="+mj-cs"/>
              </a:rPr>
            </a:br>
            <a:endParaRPr kumimoji="0" lang="en-US" sz="3200" b="0" i="0" u="none" strike="noStrike" kern="1200" cap="none" spc="0" normalizeH="0" baseline="0" noProof="0" dirty="0">
              <a:ln>
                <a:noFill/>
              </a:ln>
              <a:solidFill>
                <a:schemeClr val="tx1"/>
              </a:solidFill>
              <a:effectLst/>
              <a:uLnTx/>
              <a:uFillTx/>
              <a:latin typeface="+mj-lt"/>
              <a:ea typeface="+mj-ea"/>
              <a:cs typeface="+mj-cs"/>
            </a:endParaRPr>
          </a:p>
        </p:txBody>
      </p:sp>
      <p:sp>
        <p:nvSpPr>
          <p:cNvPr id="20" name="TextBox 19"/>
          <p:cNvSpPr txBox="1"/>
          <p:nvPr/>
        </p:nvSpPr>
        <p:spPr>
          <a:xfrm>
            <a:off x="152400" y="1905000"/>
            <a:ext cx="2819400" cy="861774"/>
          </a:xfrm>
          <a:prstGeom prst="rect">
            <a:avLst/>
          </a:prstGeom>
          <a:noFill/>
        </p:spPr>
        <p:txBody>
          <a:bodyPr wrap="square" rtlCol="0">
            <a:spAutoFit/>
          </a:bodyPr>
          <a:lstStyle/>
          <a:p>
            <a:pPr algn="ctr"/>
            <a:r>
              <a:rPr lang="en-US" sz="2500" i="1" dirty="0" smtClean="0">
                <a:solidFill>
                  <a:srgbClr val="FF0000"/>
                </a:solidFill>
              </a:rPr>
              <a:t>Create an Online Portfolio</a:t>
            </a:r>
            <a:endParaRPr lang="en-US" sz="2500" i="1" dirty="0">
              <a:solidFill>
                <a:srgbClr val="FF0000"/>
              </a:solidFill>
            </a:endParaRPr>
          </a:p>
        </p:txBody>
      </p:sp>
      <p:sp>
        <p:nvSpPr>
          <p:cNvPr id="22" name="Subtitle 2"/>
          <p:cNvSpPr txBox="1">
            <a:spLocks/>
          </p:cNvSpPr>
          <p:nvPr/>
        </p:nvSpPr>
        <p:spPr>
          <a:xfrm>
            <a:off x="4024315" y="838200"/>
            <a:ext cx="5119687" cy="1143000"/>
          </a:xfrm>
          <a:prstGeom prst="rect">
            <a:avLst/>
          </a:prstGeom>
        </p:spPr>
        <p:txBody>
          <a:bodyPr vert="horz" lIns="91440" tIns="45720" rIns="91440" bIns="45720" rtlCol="0">
            <a:normAutofit fontScale="400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7400" b="1" i="0" u="none" strike="noStrike" kern="1200" cap="none" spc="0" normalizeH="0" baseline="0" noProof="0" dirty="0" smtClean="0">
                <a:ln>
                  <a:noFill/>
                </a:ln>
                <a:solidFill>
                  <a:srgbClr val="FFC000"/>
                </a:solidFill>
                <a:effectLst/>
                <a:uLnTx/>
                <a:uFillTx/>
                <a:latin typeface="+mn-lt"/>
                <a:ea typeface="+mn-ea"/>
                <a:cs typeface="+mn-cs"/>
              </a:rPr>
              <a:t>Julie Dymon, ’11</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4800" b="0" i="0" u="none" strike="noStrike" kern="1200" cap="none" spc="0" normalizeH="0" baseline="0" noProof="0" dirty="0" smtClean="0">
                <a:ln>
                  <a:noFill/>
                </a:ln>
                <a:solidFill>
                  <a:schemeClr val="tx1"/>
                </a:solidFill>
                <a:effectLst/>
                <a:uLnTx/>
                <a:uFillTx/>
                <a:latin typeface="+mn-lt"/>
                <a:ea typeface="+mn-ea"/>
                <a:cs typeface="+mn-cs"/>
              </a:rPr>
              <a:t>Bachelor of Liberal Studies in English, concentration in Creative Writing </a:t>
            </a:r>
            <a:endParaRPr kumimoji="0" lang="en-US" sz="4800" b="0" i="0" u="none" strike="noStrike" kern="1200" cap="none" spc="0" normalizeH="0" baseline="0" noProof="0" dirty="0">
              <a:ln>
                <a:noFill/>
              </a:ln>
              <a:solidFill>
                <a:srgbClr val="FFC000"/>
              </a:solidFill>
              <a:effectLst/>
              <a:uLnTx/>
              <a:uFillTx/>
              <a:latin typeface="+mn-lt"/>
              <a:ea typeface="+mn-ea"/>
              <a:cs typeface="+mn-cs"/>
            </a:endParaRPr>
          </a:p>
        </p:txBody>
      </p:sp>
      <p:sp>
        <p:nvSpPr>
          <p:cNvPr id="23" name="TextBox 22"/>
          <p:cNvSpPr txBox="1"/>
          <p:nvPr/>
        </p:nvSpPr>
        <p:spPr>
          <a:xfrm>
            <a:off x="228600" y="2819400"/>
            <a:ext cx="3200400" cy="4247317"/>
          </a:xfrm>
          <a:prstGeom prst="rect">
            <a:avLst/>
          </a:prstGeom>
          <a:noFill/>
        </p:spPr>
        <p:txBody>
          <a:bodyPr wrap="square" rtlCol="0">
            <a:spAutoFit/>
          </a:bodyPr>
          <a:lstStyle/>
          <a:p>
            <a:r>
              <a:rPr lang="en-US" dirty="0" smtClean="0"/>
              <a:t>Professors Jim Groom, </a:t>
            </a:r>
            <a:r>
              <a:rPr lang="en-US" dirty="0" err="1" smtClean="0"/>
              <a:t>Anand</a:t>
            </a:r>
            <a:r>
              <a:rPr lang="en-US" dirty="0" smtClean="0"/>
              <a:t> Rao and Zach Whalen all suggested creating an online professional profile to help with our future job search. The use of multimedia adds to the depth and dimension of the portfolio, breathing life into the typical two dimensional resume, making it a memorable presentation of you and your accomplishments that should stand out in the mind of potential employers. </a:t>
            </a:r>
          </a:p>
          <a:p>
            <a:endParaRPr lang="en-US" dirty="0"/>
          </a:p>
        </p:txBody>
      </p:sp>
    </p:spTree>
  </p:cSld>
  <p:clrMapOvr>
    <a:masterClrMapping/>
  </p:clrMapOvr>
  <p:transition advTm="1500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rot="10800000">
            <a:off x="3276600" y="1905001"/>
            <a:ext cx="5357153" cy="4732"/>
          </a:xfrm>
          <a:prstGeom prst="line">
            <a:avLst/>
          </a:prstGeom>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ctrTitle" idx="4294967295"/>
          </p:nvPr>
        </p:nvSpPr>
        <p:spPr>
          <a:xfrm>
            <a:off x="2" y="1066800"/>
            <a:ext cx="3428998" cy="1219200"/>
          </a:xfrm>
        </p:spPr>
        <p:txBody>
          <a:bodyPr>
            <a:noAutofit/>
          </a:bodyPr>
          <a:lstStyle/>
          <a:p>
            <a:r>
              <a:rPr lang="en-US" sz="3200" dirty="0" smtClean="0"/>
              <a:t>Alumni Corner ~ Best Practices:</a:t>
            </a:r>
            <a:br>
              <a:rPr lang="en-US" sz="3200" dirty="0" smtClean="0"/>
            </a:br>
            <a:endParaRPr lang="en-US" sz="3200" dirty="0"/>
          </a:p>
        </p:txBody>
      </p:sp>
      <p:sp>
        <p:nvSpPr>
          <p:cNvPr id="3" name="Subtitle 2"/>
          <p:cNvSpPr>
            <a:spLocks noGrp="1"/>
          </p:cNvSpPr>
          <p:nvPr>
            <p:ph type="subTitle" idx="4294967295"/>
          </p:nvPr>
        </p:nvSpPr>
        <p:spPr>
          <a:xfrm>
            <a:off x="4024315" y="914400"/>
            <a:ext cx="5119687" cy="1143000"/>
          </a:xfrm>
        </p:spPr>
        <p:txBody>
          <a:bodyPr>
            <a:normAutofit fontScale="40000" lnSpcReduction="20000"/>
          </a:bodyPr>
          <a:lstStyle/>
          <a:p>
            <a:r>
              <a:rPr lang="en-US" sz="7400" b="1" dirty="0" smtClean="0">
                <a:solidFill>
                  <a:srgbClr val="FFC000"/>
                </a:solidFill>
              </a:rPr>
              <a:t>Julie Dymon, ’11</a:t>
            </a:r>
          </a:p>
          <a:p>
            <a:pPr>
              <a:buNone/>
            </a:pPr>
            <a:r>
              <a:rPr lang="en-US" sz="4800" dirty="0" smtClean="0"/>
              <a:t>Bachelor of Liberal Studies in English, concentration in </a:t>
            </a:r>
            <a:r>
              <a:rPr lang="en-US" sz="4800" dirty="0"/>
              <a:t>C</a:t>
            </a:r>
            <a:r>
              <a:rPr lang="en-US" sz="4800" dirty="0" smtClean="0"/>
              <a:t>reative Writing </a:t>
            </a:r>
            <a:endParaRPr lang="en-US" sz="4800" dirty="0">
              <a:solidFill>
                <a:srgbClr val="FFC000"/>
              </a:solidFill>
            </a:endParaRPr>
          </a:p>
        </p:txBody>
      </p:sp>
      <p:sp>
        <p:nvSpPr>
          <p:cNvPr id="10" name="Title 1"/>
          <p:cNvSpPr txBox="1">
            <a:spLocks/>
          </p:cNvSpPr>
          <p:nvPr/>
        </p:nvSpPr>
        <p:spPr>
          <a:xfrm>
            <a:off x="3440499" y="2491113"/>
            <a:ext cx="5382608" cy="620057"/>
          </a:xfrm>
          <a:prstGeom prst="rect">
            <a:avLst/>
          </a:prstGeom>
        </p:spPr>
        <p:txBody>
          <a:bodyPr vert="horz" lIns="91440" tIns="45720" rIns="91440" bIns="45720" rtlCol="0" anchor="b" anchorCtr="0">
            <a:noAutofit/>
          </a:bodyPr>
          <a:lstStyle/>
          <a:p>
            <a:pPr lvl="0" algn="r" defTabSz="914400">
              <a:spcBef>
                <a:spcPct val="0"/>
              </a:spcBef>
              <a:defRPr/>
            </a:pPr>
            <a:r>
              <a:rPr lang="en-US" sz="1400" b="1" dirty="0" smtClean="0">
                <a:solidFill>
                  <a:schemeClr val="bg1"/>
                </a:solidFill>
              </a:rPr>
              <a:t>AVT Event Technologies</a:t>
            </a:r>
          </a:p>
          <a:p>
            <a:pPr lvl="0" algn="r" defTabSz="914400">
              <a:spcBef>
                <a:spcPct val="0"/>
              </a:spcBef>
              <a:defRPr/>
            </a:pPr>
            <a:r>
              <a:rPr lang="en-US" sz="1400" b="1" dirty="0" smtClean="0">
                <a:solidFill>
                  <a:schemeClr val="bg1"/>
                </a:solidFill>
                <a:effectLst>
                  <a:outerShdw blurRad="50800" dist="50800" dir="2700000" algn="tl" rotWithShape="0">
                    <a:schemeClr val="bg1">
                      <a:alpha val="30000"/>
                    </a:schemeClr>
                  </a:outerShdw>
                </a:effectLst>
              </a:rPr>
              <a:t>Area Business Center Manager</a:t>
            </a:r>
            <a:endParaRPr lang="en-US" sz="1400" b="1" dirty="0">
              <a:solidFill>
                <a:schemeClr val="bg1"/>
              </a:solidFill>
              <a:effectLst>
                <a:outerShdw blurRad="50800" dist="50800" dir="2700000" algn="tl" rotWithShape="0">
                  <a:schemeClr val="bg1">
                    <a:alpha val="30000"/>
                  </a:schemeClr>
                </a:outerShdw>
              </a:effectLst>
            </a:endParaRPr>
          </a:p>
        </p:txBody>
      </p:sp>
      <p:sp>
        <p:nvSpPr>
          <p:cNvPr id="11" name="Title 1"/>
          <p:cNvSpPr txBox="1">
            <a:spLocks/>
          </p:cNvSpPr>
          <p:nvPr/>
        </p:nvSpPr>
        <p:spPr>
          <a:xfrm>
            <a:off x="228601" y="2133600"/>
            <a:ext cx="2971799" cy="4511435"/>
          </a:xfrm>
          <a:prstGeom prst="rect">
            <a:avLst/>
          </a:prstGeom>
        </p:spPr>
        <p:txBody>
          <a:bodyPr vert="horz" lIns="91440" tIns="45720" rIns="91440" bIns="45720" rtlCol="0" anchor="t" anchorCtr="0">
            <a:noAutofit/>
          </a:bodyPr>
          <a:lstStyle/>
          <a:p>
            <a:endParaRPr lang="en-US" dirty="0">
              <a:solidFill>
                <a:schemeClr val="bg1"/>
              </a:solidFill>
            </a:endParaRPr>
          </a:p>
        </p:txBody>
      </p:sp>
      <p:sp>
        <p:nvSpPr>
          <p:cNvPr id="17" name="Rectangle 16"/>
          <p:cNvSpPr/>
          <p:nvPr/>
        </p:nvSpPr>
        <p:spPr>
          <a:xfrm>
            <a:off x="1" y="0"/>
            <a:ext cx="9144000" cy="821144"/>
          </a:xfrm>
          <a:prstGeom prst="rect">
            <a:avLst/>
          </a:prstGeom>
          <a:gradFill flip="none" rotWithShape="1">
            <a:gsLst>
              <a:gs pos="0">
                <a:schemeClr val="tx2">
                  <a:lumMod val="90000"/>
                </a:schemeClr>
              </a:gs>
              <a:gs pos="52000">
                <a:srgbClr val="FFFFFF"/>
              </a:gs>
              <a:gs pos="100000">
                <a:schemeClr val="tx2">
                  <a:lumMod val="7500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pic>
        <p:nvPicPr>
          <p:cNvPr id="18" name="Picture 17" descr="UMW monogram linear.png"/>
          <p:cNvPicPr>
            <a:picLocks noChangeAspect="1"/>
          </p:cNvPicPr>
          <p:nvPr/>
        </p:nvPicPr>
        <p:blipFill>
          <a:blip r:embed="rId3" cstate="print">
            <a:clrChange>
              <a:clrFrom>
                <a:srgbClr val="FFFFFF"/>
              </a:clrFrom>
              <a:clrTo>
                <a:srgbClr val="FFFFFF">
                  <a:alpha val="0"/>
                </a:srgbClr>
              </a:clrTo>
            </a:clrChange>
          </a:blip>
          <a:stretch>
            <a:fillRect/>
          </a:stretch>
        </p:blipFill>
        <p:spPr>
          <a:xfrm>
            <a:off x="509729" y="165616"/>
            <a:ext cx="2090282" cy="477187"/>
          </a:xfrm>
          <a:prstGeom prst="rect">
            <a:avLst/>
          </a:prstGeom>
        </p:spPr>
      </p:pic>
      <p:sp>
        <p:nvSpPr>
          <p:cNvPr id="19" name="Title 1"/>
          <p:cNvSpPr txBox="1">
            <a:spLocks/>
          </p:cNvSpPr>
          <p:nvPr/>
        </p:nvSpPr>
        <p:spPr>
          <a:xfrm>
            <a:off x="3271573" y="87317"/>
            <a:ext cx="6329627" cy="733827"/>
          </a:xfrm>
          <a:prstGeom prst="rect">
            <a:avLst/>
          </a:prstGeom>
        </p:spPr>
        <p:txBody>
          <a:bodyPr vert="horz" lIns="91440" tIns="45720" rIns="91440" bIns="45720" rtlCol="0" anchor="b" anchorCtr="0">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4200" i="0" u="none" strike="noStrike" kern="1200" cap="none" spc="0" normalizeH="0" baseline="0" noProof="0" dirty="0" smtClean="0">
                <a:ln>
                  <a:noFill/>
                </a:ln>
                <a:solidFill>
                  <a:schemeClr val="tx2"/>
                </a:solidFill>
                <a:uLnTx/>
                <a:uFillTx/>
                <a:latin typeface="Times"/>
                <a:ea typeface="+mj-ea"/>
                <a:cs typeface="Times"/>
              </a:rPr>
              <a:t>CAREER</a:t>
            </a:r>
            <a:r>
              <a:rPr kumimoji="0" lang="en-US" sz="4200" i="0" u="none" strike="noStrike" kern="1200" cap="none" spc="0" normalizeH="0" noProof="0" dirty="0" smtClean="0">
                <a:ln>
                  <a:noFill/>
                </a:ln>
                <a:solidFill>
                  <a:schemeClr val="tx2"/>
                </a:solidFill>
                <a:uLnTx/>
                <a:uFillTx/>
                <a:latin typeface="Times"/>
                <a:ea typeface="+mj-ea"/>
                <a:cs typeface="Times"/>
              </a:rPr>
              <a:t> SERVICES</a:t>
            </a:r>
            <a:endParaRPr kumimoji="0" lang="en-US" sz="4200" i="0" u="none" strike="noStrike" kern="1200" cap="none" spc="0" normalizeH="0" baseline="0" noProof="0" dirty="0">
              <a:ln>
                <a:noFill/>
              </a:ln>
              <a:solidFill>
                <a:schemeClr val="tx2"/>
              </a:solidFill>
              <a:uLnTx/>
              <a:uFillTx/>
              <a:latin typeface="Times"/>
              <a:ea typeface="+mj-ea"/>
              <a:cs typeface="Times"/>
            </a:endParaRPr>
          </a:p>
        </p:txBody>
      </p:sp>
      <p:pic>
        <p:nvPicPr>
          <p:cNvPr id="16" name="Picture 15"/>
          <p:cNvPicPr/>
          <p:nvPr/>
        </p:nvPicPr>
        <p:blipFill>
          <a:blip r:embed="rId4" cstate="print"/>
          <a:srcRect/>
          <a:stretch>
            <a:fillRect/>
          </a:stretch>
        </p:blipFill>
        <p:spPr bwMode="auto">
          <a:xfrm>
            <a:off x="3657600" y="2057400"/>
            <a:ext cx="4953000" cy="2813821"/>
          </a:xfrm>
          <a:prstGeom prst="rect">
            <a:avLst/>
          </a:prstGeom>
          <a:noFill/>
          <a:ln w="9525">
            <a:noFill/>
            <a:miter lim="800000"/>
            <a:headEnd/>
            <a:tailEnd/>
          </a:ln>
        </p:spPr>
      </p:pic>
      <p:sp>
        <p:nvSpPr>
          <p:cNvPr id="22" name="TextBox 21"/>
          <p:cNvSpPr txBox="1"/>
          <p:nvPr/>
        </p:nvSpPr>
        <p:spPr>
          <a:xfrm>
            <a:off x="152400" y="2033826"/>
            <a:ext cx="2819400" cy="861774"/>
          </a:xfrm>
          <a:prstGeom prst="rect">
            <a:avLst/>
          </a:prstGeom>
          <a:noFill/>
        </p:spPr>
        <p:txBody>
          <a:bodyPr wrap="square" rtlCol="0">
            <a:spAutoFit/>
          </a:bodyPr>
          <a:lstStyle/>
          <a:p>
            <a:pPr algn="ctr"/>
            <a:r>
              <a:rPr lang="en-US" sz="2500" i="1" dirty="0" smtClean="0">
                <a:solidFill>
                  <a:srgbClr val="FF0000"/>
                </a:solidFill>
              </a:rPr>
              <a:t>Create an Online Portfolio</a:t>
            </a:r>
            <a:endParaRPr lang="en-US" sz="2500" i="1" dirty="0">
              <a:solidFill>
                <a:srgbClr val="FF0000"/>
              </a:solidFill>
            </a:endParaRPr>
          </a:p>
        </p:txBody>
      </p:sp>
      <p:sp>
        <p:nvSpPr>
          <p:cNvPr id="26" name="TextBox 25"/>
          <p:cNvSpPr txBox="1"/>
          <p:nvPr/>
        </p:nvSpPr>
        <p:spPr>
          <a:xfrm>
            <a:off x="152400" y="2895600"/>
            <a:ext cx="3276600" cy="3970318"/>
          </a:xfrm>
          <a:prstGeom prst="rect">
            <a:avLst/>
          </a:prstGeom>
          <a:noFill/>
        </p:spPr>
        <p:txBody>
          <a:bodyPr wrap="square" rtlCol="0">
            <a:spAutoFit/>
          </a:bodyPr>
          <a:lstStyle/>
          <a:p>
            <a:r>
              <a:rPr lang="en-US" i="1" dirty="0" smtClean="0"/>
              <a:t>What to Consider?</a:t>
            </a:r>
          </a:p>
          <a:p>
            <a:endParaRPr lang="en-US" dirty="0"/>
          </a:p>
          <a:p>
            <a:r>
              <a:rPr lang="en-US" dirty="0"/>
              <a:t> Make sure to note what you like about another person's profile, but make it your own. Always give credit where credit is due if you are using something that is directly someone else's work and make sure you have received their permission to do so. While you are at UMW, </a:t>
            </a:r>
            <a:r>
              <a:rPr lang="en-US" dirty="0" smtClean="0"/>
              <a:t>try to take a course or participate in a project that focuses on website </a:t>
            </a:r>
            <a:r>
              <a:rPr lang="en-US" dirty="0"/>
              <a:t>development. </a:t>
            </a:r>
          </a:p>
        </p:txBody>
      </p:sp>
      <p:sp>
        <p:nvSpPr>
          <p:cNvPr id="27" name="TextBox 26"/>
          <p:cNvSpPr txBox="1"/>
          <p:nvPr/>
        </p:nvSpPr>
        <p:spPr>
          <a:xfrm>
            <a:off x="3505200" y="5029200"/>
            <a:ext cx="5638800" cy="2031325"/>
          </a:xfrm>
          <a:prstGeom prst="rect">
            <a:avLst/>
          </a:prstGeom>
          <a:noFill/>
        </p:spPr>
        <p:txBody>
          <a:bodyPr wrap="square" rtlCol="0">
            <a:spAutoFit/>
          </a:bodyPr>
          <a:lstStyle/>
          <a:p>
            <a:r>
              <a:rPr lang="en-US" dirty="0" smtClean="0"/>
              <a:t>One of the biggest things to keep in mind is that this could be your first impression to a potential employer. How do you want them to see you? Consider that during your website development and work to get the site exactly like you want it. I'm constantly tweaking mine as I find better ways to say things or present the material. </a:t>
            </a:r>
          </a:p>
          <a:p>
            <a:endParaRPr lang="en-US" dirty="0"/>
          </a:p>
        </p:txBody>
      </p:sp>
    </p:spTree>
  </p:cSld>
  <p:clrMapOvr>
    <a:masterClrMapping/>
  </p:clrMapOvr>
  <p:transition advTm="1500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rot="10800000">
            <a:off x="3276600" y="1905001"/>
            <a:ext cx="5357153" cy="4732"/>
          </a:xfrm>
          <a:prstGeom prst="line">
            <a:avLst/>
          </a:prstGeom>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ctrTitle" idx="4294967295"/>
          </p:nvPr>
        </p:nvSpPr>
        <p:spPr>
          <a:xfrm>
            <a:off x="-914400" y="1143000"/>
            <a:ext cx="5638800" cy="685800"/>
          </a:xfrm>
        </p:spPr>
        <p:txBody>
          <a:bodyPr>
            <a:noAutofit/>
          </a:bodyPr>
          <a:lstStyle/>
          <a:p>
            <a:r>
              <a:rPr lang="en-US" sz="3000" dirty="0" smtClean="0"/>
              <a:t>Alumni Corner  </a:t>
            </a:r>
            <a:br>
              <a:rPr lang="en-US" sz="3000" dirty="0" smtClean="0"/>
            </a:br>
            <a:r>
              <a:rPr lang="en-US" sz="3000" dirty="0" smtClean="0"/>
              <a:t/>
            </a:r>
            <a:br>
              <a:rPr lang="en-US" sz="3000" dirty="0" smtClean="0"/>
            </a:br>
            <a:endParaRPr lang="en-US" sz="3000" dirty="0"/>
          </a:p>
        </p:txBody>
      </p:sp>
      <p:sp>
        <p:nvSpPr>
          <p:cNvPr id="3" name="Subtitle 2"/>
          <p:cNvSpPr>
            <a:spLocks noGrp="1"/>
          </p:cNvSpPr>
          <p:nvPr>
            <p:ph type="subTitle" idx="4294967295"/>
          </p:nvPr>
        </p:nvSpPr>
        <p:spPr>
          <a:xfrm>
            <a:off x="5091113" y="914400"/>
            <a:ext cx="5119687" cy="1143000"/>
          </a:xfrm>
        </p:spPr>
        <p:txBody>
          <a:bodyPr>
            <a:normAutofit fontScale="40000" lnSpcReduction="20000"/>
          </a:bodyPr>
          <a:lstStyle/>
          <a:p>
            <a:r>
              <a:rPr lang="en-US" sz="7400" b="1" dirty="0" smtClean="0">
                <a:solidFill>
                  <a:srgbClr val="FFC000"/>
                </a:solidFill>
              </a:rPr>
              <a:t>Julie Dymon, ’11</a:t>
            </a:r>
          </a:p>
          <a:p>
            <a:pPr>
              <a:buNone/>
            </a:pPr>
            <a:r>
              <a:rPr lang="en-US" sz="4800" dirty="0" smtClean="0"/>
              <a:t>Bachelor of Liberal Studies in English, concentration in </a:t>
            </a:r>
            <a:r>
              <a:rPr lang="en-US" sz="4800" dirty="0"/>
              <a:t>C</a:t>
            </a:r>
            <a:r>
              <a:rPr lang="en-US" sz="4800" dirty="0" smtClean="0"/>
              <a:t>reative Writing </a:t>
            </a:r>
            <a:endParaRPr lang="en-US" sz="4800" dirty="0">
              <a:solidFill>
                <a:srgbClr val="FFC000"/>
              </a:solidFill>
            </a:endParaRPr>
          </a:p>
        </p:txBody>
      </p:sp>
      <p:sp>
        <p:nvSpPr>
          <p:cNvPr id="10" name="Title 1"/>
          <p:cNvSpPr txBox="1">
            <a:spLocks/>
          </p:cNvSpPr>
          <p:nvPr/>
        </p:nvSpPr>
        <p:spPr>
          <a:xfrm>
            <a:off x="3440499" y="2491113"/>
            <a:ext cx="5382608" cy="620057"/>
          </a:xfrm>
          <a:prstGeom prst="rect">
            <a:avLst/>
          </a:prstGeom>
        </p:spPr>
        <p:txBody>
          <a:bodyPr vert="horz" lIns="91440" tIns="45720" rIns="91440" bIns="45720" rtlCol="0" anchor="b" anchorCtr="0">
            <a:noAutofit/>
          </a:bodyPr>
          <a:lstStyle/>
          <a:p>
            <a:pPr lvl="0" algn="r" defTabSz="914400">
              <a:spcBef>
                <a:spcPct val="0"/>
              </a:spcBef>
              <a:defRPr/>
            </a:pPr>
            <a:r>
              <a:rPr lang="en-US" sz="1400" b="1" dirty="0" smtClean="0">
                <a:solidFill>
                  <a:schemeClr val="bg1"/>
                </a:solidFill>
              </a:rPr>
              <a:t>AVT Event Technologies</a:t>
            </a:r>
          </a:p>
          <a:p>
            <a:pPr lvl="0" algn="r" defTabSz="914400">
              <a:spcBef>
                <a:spcPct val="0"/>
              </a:spcBef>
              <a:defRPr/>
            </a:pPr>
            <a:r>
              <a:rPr lang="en-US" sz="1400" b="1" dirty="0" smtClean="0">
                <a:solidFill>
                  <a:schemeClr val="bg1"/>
                </a:solidFill>
                <a:effectLst>
                  <a:outerShdw blurRad="50800" dist="50800" dir="2700000" algn="tl" rotWithShape="0">
                    <a:schemeClr val="bg1">
                      <a:alpha val="30000"/>
                    </a:schemeClr>
                  </a:outerShdw>
                </a:effectLst>
              </a:rPr>
              <a:t>Area Business Center Manager</a:t>
            </a:r>
            <a:endParaRPr lang="en-US" sz="1400" b="1" dirty="0">
              <a:solidFill>
                <a:schemeClr val="bg1"/>
              </a:solidFill>
              <a:effectLst>
                <a:outerShdw blurRad="50800" dist="50800" dir="2700000" algn="tl" rotWithShape="0">
                  <a:schemeClr val="bg1">
                    <a:alpha val="30000"/>
                  </a:schemeClr>
                </a:outerShdw>
              </a:effectLst>
            </a:endParaRPr>
          </a:p>
        </p:txBody>
      </p:sp>
      <p:sp>
        <p:nvSpPr>
          <p:cNvPr id="11" name="Title 1"/>
          <p:cNvSpPr txBox="1">
            <a:spLocks/>
          </p:cNvSpPr>
          <p:nvPr/>
        </p:nvSpPr>
        <p:spPr>
          <a:xfrm>
            <a:off x="228601" y="2133600"/>
            <a:ext cx="2971799" cy="4511435"/>
          </a:xfrm>
          <a:prstGeom prst="rect">
            <a:avLst/>
          </a:prstGeom>
        </p:spPr>
        <p:txBody>
          <a:bodyPr vert="horz" lIns="91440" tIns="45720" rIns="91440" bIns="45720" rtlCol="0" anchor="t" anchorCtr="0">
            <a:noAutofit/>
          </a:bodyPr>
          <a:lstStyle/>
          <a:p>
            <a:endParaRPr lang="en-US" dirty="0">
              <a:solidFill>
                <a:schemeClr val="bg1"/>
              </a:solidFill>
            </a:endParaRPr>
          </a:p>
        </p:txBody>
      </p:sp>
      <p:sp>
        <p:nvSpPr>
          <p:cNvPr id="17" name="Rectangle 16"/>
          <p:cNvSpPr/>
          <p:nvPr/>
        </p:nvSpPr>
        <p:spPr>
          <a:xfrm>
            <a:off x="1" y="0"/>
            <a:ext cx="9144000" cy="821144"/>
          </a:xfrm>
          <a:prstGeom prst="rect">
            <a:avLst/>
          </a:prstGeom>
          <a:gradFill flip="none" rotWithShape="1">
            <a:gsLst>
              <a:gs pos="0">
                <a:schemeClr val="tx2">
                  <a:lumMod val="90000"/>
                </a:schemeClr>
              </a:gs>
              <a:gs pos="52000">
                <a:srgbClr val="FFFFFF"/>
              </a:gs>
              <a:gs pos="100000">
                <a:schemeClr val="tx2">
                  <a:lumMod val="7500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pic>
        <p:nvPicPr>
          <p:cNvPr id="18" name="Picture 17" descr="UMW monogram linear.png"/>
          <p:cNvPicPr>
            <a:picLocks noChangeAspect="1"/>
          </p:cNvPicPr>
          <p:nvPr/>
        </p:nvPicPr>
        <p:blipFill>
          <a:blip r:embed="rId3" cstate="print">
            <a:clrChange>
              <a:clrFrom>
                <a:srgbClr val="FFFFFF"/>
              </a:clrFrom>
              <a:clrTo>
                <a:srgbClr val="FFFFFF">
                  <a:alpha val="0"/>
                </a:srgbClr>
              </a:clrTo>
            </a:clrChange>
          </a:blip>
          <a:stretch>
            <a:fillRect/>
          </a:stretch>
        </p:blipFill>
        <p:spPr>
          <a:xfrm>
            <a:off x="509729" y="165616"/>
            <a:ext cx="2090282" cy="477187"/>
          </a:xfrm>
          <a:prstGeom prst="rect">
            <a:avLst/>
          </a:prstGeom>
        </p:spPr>
      </p:pic>
      <p:sp>
        <p:nvSpPr>
          <p:cNvPr id="19" name="Title 1"/>
          <p:cNvSpPr txBox="1">
            <a:spLocks/>
          </p:cNvSpPr>
          <p:nvPr/>
        </p:nvSpPr>
        <p:spPr>
          <a:xfrm>
            <a:off x="3271573" y="87317"/>
            <a:ext cx="6329627" cy="733827"/>
          </a:xfrm>
          <a:prstGeom prst="rect">
            <a:avLst/>
          </a:prstGeom>
        </p:spPr>
        <p:txBody>
          <a:bodyPr vert="horz" lIns="91440" tIns="45720" rIns="91440" bIns="45720" rtlCol="0" anchor="b" anchorCtr="0">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4200" i="0" u="none" strike="noStrike" kern="1200" cap="none" spc="0" normalizeH="0" baseline="0" noProof="0" dirty="0" smtClean="0">
                <a:ln>
                  <a:noFill/>
                </a:ln>
                <a:solidFill>
                  <a:schemeClr val="tx2"/>
                </a:solidFill>
                <a:uLnTx/>
                <a:uFillTx/>
                <a:latin typeface="Times"/>
                <a:ea typeface="+mj-ea"/>
                <a:cs typeface="Times"/>
              </a:rPr>
              <a:t>CAREER</a:t>
            </a:r>
            <a:r>
              <a:rPr kumimoji="0" lang="en-US" sz="4200" i="0" u="none" strike="noStrike" kern="1200" cap="none" spc="0" normalizeH="0" noProof="0" dirty="0" smtClean="0">
                <a:ln>
                  <a:noFill/>
                </a:ln>
                <a:solidFill>
                  <a:schemeClr val="tx2"/>
                </a:solidFill>
                <a:uLnTx/>
                <a:uFillTx/>
                <a:latin typeface="Times"/>
                <a:ea typeface="+mj-ea"/>
                <a:cs typeface="Times"/>
              </a:rPr>
              <a:t> SERVICES</a:t>
            </a:r>
            <a:endParaRPr kumimoji="0" lang="en-US" sz="4200" i="0" u="none" strike="noStrike" kern="1200" cap="none" spc="0" normalizeH="0" baseline="0" noProof="0" dirty="0">
              <a:ln>
                <a:noFill/>
              </a:ln>
              <a:solidFill>
                <a:schemeClr val="tx2"/>
              </a:solidFill>
              <a:uLnTx/>
              <a:uFillTx/>
              <a:latin typeface="Times"/>
              <a:ea typeface="+mj-ea"/>
              <a:cs typeface="Times"/>
            </a:endParaRPr>
          </a:p>
        </p:txBody>
      </p:sp>
      <p:sp>
        <p:nvSpPr>
          <p:cNvPr id="22" name="TextBox 21"/>
          <p:cNvSpPr txBox="1"/>
          <p:nvPr/>
        </p:nvSpPr>
        <p:spPr>
          <a:xfrm>
            <a:off x="0" y="1143000"/>
            <a:ext cx="3886200" cy="477054"/>
          </a:xfrm>
          <a:prstGeom prst="rect">
            <a:avLst/>
          </a:prstGeom>
          <a:noFill/>
        </p:spPr>
        <p:txBody>
          <a:bodyPr wrap="square" rtlCol="0">
            <a:spAutoFit/>
          </a:bodyPr>
          <a:lstStyle/>
          <a:p>
            <a:pPr algn="ctr"/>
            <a:r>
              <a:rPr lang="en-US" sz="2500" i="1" dirty="0" smtClean="0">
                <a:solidFill>
                  <a:srgbClr val="FF0000"/>
                </a:solidFill>
              </a:rPr>
              <a:t>Create an Online Portfolio</a:t>
            </a:r>
            <a:endParaRPr lang="en-US" sz="2500" i="1" dirty="0">
              <a:solidFill>
                <a:srgbClr val="FF0000"/>
              </a:solidFill>
            </a:endParaRPr>
          </a:p>
        </p:txBody>
      </p:sp>
      <p:sp>
        <p:nvSpPr>
          <p:cNvPr id="26" name="TextBox 25"/>
          <p:cNvSpPr txBox="1"/>
          <p:nvPr/>
        </p:nvSpPr>
        <p:spPr>
          <a:xfrm>
            <a:off x="152400" y="3642479"/>
            <a:ext cx="3276600" cy="2970044"/>
          </a:xfrm>
          <a:prstGeom prst="rect">
            <a:avLst/>
          </a:prstGeom>
          <a:noFill/>
        </p:spPr>
        <p:txBody>
          <a:bodyPr wrap="square" rtlCol="0">
            <a:spAutoFit/>
          </a:bodyPr>
          <a:lstStyle/>
          <a:p>
            <a:r>
              <a:rPr lang="en-US" sz="1700" i="1" dirty="0" smtClean="0"/>
              <a:t>How has Julie used the online portfolio in her job search?</a:t>
            </a:r>
          </a:p>
          <a:p>
            <a:endParaRPr lang="en-US" sz="1700" i="1" dirty="0" smtClean="0"/>
          </a:p>
          <a:p>
            <a:r>
              <a:rPr lang="en-US" sz="1700" dirty="0" smtClean="0"/>
              <a:t>I </a:t>
            </a:r>
            <a:r>
              <a:rPr lang="en-US" sz="1700" dirty="0"/>
              <a:t>have placed my website </a:t>
            </a:r>
            <a:r>
              <a:rPr lang="en-US" sz="1700" u="sng" dirty="0">
                <a:hlinkClick r:id="rId4"/>
              </a:rPr>
              <a:t>www.juliedymon.com</a:t>
            </a:r>
            <a:r>
              <a:rPr lang="en-US" sz="1700" dirty="0"/>
              <a:t> on every resume I submit whether via snail mail, email or online attachment. I have my website listed on my </a:t>
            </a:r>
            <a:r>
              <a:rPr lang="en-US" sz="1700" dirty="0" err="1"/>
              <a:t>Facebook</a:t>
            </a:r>
            <a:r>
              <a:rPr lang="en-US" sz="1700" dirty="0"/>
              <a:t>, Twitter and LinkedIn pages and have created a signature line for my emails that include it. </a:t>
            </a:r>
          </a:p>
        </p:txBody>
      </p:sp>
      <p:sp>
        <p:nvSpPr>
          <p:cNvPr id="27" name="TextBox 26"/>
          <p:cNvSpPr txBox="1"/>
          <p:nvPr/>
        </p:nvSpPr>
        <p:spPr>
          <a:xfrm>
            <a:off x="3429000" y="1931075"/>
            <a:ext cx="5638800" cy="1938992"/>
          </a:xfrm>
          <a:prstGeom prst="rect">
            <a:avLst/>
          </a:prstGeom>
          <a:noFill/>
        </p:spPr>
        <p:txBody>
          <a:bodyPr wrap="square" rtlCol="0">
            <a:spAutoFit/>
          </a:bodyPr>
          <a:lstStyle/>
          <a:p>
            <a:r>
              <a:rPr lang="en-US" sz="1700" dirty="0" smtClean="0"/>
              <a:t>You have to market yourself in today's job search, because anyone can hand in a resume and there are more workers than jobs. To stand out, you have to put forth a little more effort than the next guy. This online profile is a great way to do so. I have received some great feedback on my website from professors, friends and professionals.  </a:t>
            </a:r>
          </a:p>
          <a:p>
            <a:endParaRPr lang="en-US" dirty="0"/>
          </a:p>
        </p:txBody>
      </p:sp>
      <p:pic>
        <p:nvPicPr>
          <p:cNvPr id="21" name="Picture 20"/>
          <p:cNvPicPr/>
          <p:nvPr/>
        </p:nvPicPr>
        <p:blipFill>
          <a:blip r:embed="rId5" cstate="print"/>
          <a:srcRect/>
          <a:stretch>
            <a:fillRect/>
          </a:stretch>
        </p:blipFill>
        <p:spPr bwMode="auto">
          <a:xfrm>
            <a:off x="3733800" y="3886200"/>
            <a:ext cx="5257800" cy="2808243"/>
          </a:xfrm>
          <a:prstGeom prst="rect">
            <a:avLst/>
          </a:prstGeom>
          <a:noFill/>
          <a:ln w="9525">
            <a:noFill/>
            <a:miter lim="800000"/>
            <a:headEnd/>
            <a:tailEnd/>
          </a:ln>
        </p:spPr>
      </p:pic>
      <p:pic>
        <p:nvPicPr>
          <p:cNvPr id="23" name="Picture 22" descr="iphone 8 may 2011 039.JPG"/>
          <p:cNvPicPr>
            <a:picLocks noChangeAspect="1"/>
          </p:cNvPicPr>
          <p:nvPr/>
        </p:nvPicPr>
        <p:blipFill>
          <a:blip r:embed="rId6" cstate="print"/>
          <a:stretch>
            <a:fillRect/>
          </a:stretch>
        </p:blipFill>
        <p:spPr>
          <a:xfrm>
            <a:off x="304800" y="1600200"/>
            <a:ext cx="2641600" cy="19812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ransition advTm="15000"/>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973</TotalTime>
  <Words>425</Words>
  <Application>Microsoft Office PowerPoint</Application>
  <PresentationFormat>On-screen Show (4:3)</PresentationFormat>
  <Paragraphs>34</Paragraphs>
  <Slides>3</Slides>
  <Notes>3</Notes>
  <HiddenSlides>0</HiddenSlides>
  <MMClips>0</MMClips>
  <ScaleCrop>false</ScaleCrop>
  <HeadingPairs>
    <vt:vector size="4" baseType="variant">
      <vt:variant>
        <vt:lpstr>Theme</vt:lpstr>
      </vt:variant>
      <vt:variant>
        <vt:i4>1</vt:i4>
      </vt:variant>
      <vt:variant>
        <vt:lpstr>Slide Titles</vt:lpstr>
      </vt:variant>
      <vt:variant>
        <vt:i4>3</vt:i4>
      </vt:variant>
    </vt:vector>
  </HeadingPairs>
  <TitlesOfParts>
    <vt:vector size="4" baseType="lpstr">
      <vt:lpstr>Office Theme</vt:lpstr>
      <vt:lpstr>Featured Alumna</vt:lpstr>
      <vt:lpstr>Alumni Corner ~ Best Practices: </vt:lpstr>
      <vt:lpstr>Alumni Corner    </vt:lpstr>
    </vt:vector>
  </TitlesOfParts>
  <Company>UMW</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Featured Alumna</dc:title>
  <dc:creator>DoIT</dc:creator>
  <cp:lastModifiedBy>Julie</cp:lastModifiedBy>
  <cp:revision>8</cp:revision>
  <dcterms:created xsi:type="dcterms:W3CDTF">2011-08-02T14:25:29Z</dcterms:created>
  <dcterms:modified xsi:type="dcterms:W3CDTF">2011-08-03T15:43:51Z</dcterms:modified>
</cp:coreProperties>
</file>